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433" r:id="rId2"/>
    <p:sldId id="436" r:id="rId3"/>
    <p:sldId id="437" r:id="rId4"/>
    <p:sldId id="438" r:id="rId5"/>
    <p:sldId id="439" r:id="rId6"/>
  </p:sldIdLst>
  <p:sldSz cx="9144000" cy="6858000" type="screen4x3"/>
  <p:notesSz cx="7102475" cy="102330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15" autoAdjust="0"/>
    <p:restoredTop sz="95969" autoAdjust="0"/>
  </p:normalViewPr>
  <p:slideViewPr>
    <p:cSldViewPr snapToGrid="0">
      <p:cViewPr varScale="1">
        <p:scale>
          <a:sx n="99" d="100"/>
          <a:sy n="99" d="100"/>
        </p:scale>
        <p:origin x="129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0" d="100"/>
        <a:sy n="180" d="100"/>
      </p:scale>
      <p:origin x="0" y="0"/>
    </p:cViewPr>
  </p:sorterViewPr>
  <p:notesViewPr>
    <p:cSldViewPr snapToGrid="0">
      <p:cViewPr varScale="1">
        <p:scale>
          <a:sx n="68" d="100"/>
          <a:sy n="68" d="100"/>
        </p:scale>
        <p:origin x="339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07787B3-EDD1-E663-FB45-BFC45D5FBE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55" y="9"/>
            <a:ext cx="3078383" cy="513749"/>
          </a:xfrm>
          <a:prstGeom prst="rect">
            <a:avLst/>
          </a:prstGeom>
        </p:spPr>
        <p:txBody>
          <a:bodyPr vert="horz" lIns="96503" tIns="48251" rIns="96503" bIns="48251" rtlCol="0"/>
          <a:lstStyle>
            <a:lvl1pPr algn="l">
              <a:defRPr sz="1300"/>
            </a:lvl1pPr>
          </a:lstStyle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A Study of the Proverbs (142)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0FA3B6-0720-13F6-BECC-58E5BAAF71D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2538" y="9"/>
            <a:ext cx="3078383" cy="513749"/>
          </a:xfrm>
          <a:prstGeom prst="rect">
            <a:avLst/>
          </a:prstGeom>
        </p:spPr>
        <p:txBody>
          <a:bodyPr vert="horz" lIns="96503" tIns="48251" rIns="96503" bIns="48251" rtlCol="0"/>
          <a:lstStyle>
            <a:lvl1pPr algn="r">
              <a:defRPr sz="1300"/>
            </a:lvl1pPr>
          </a:lstStyle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7/5/2026 am class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58069-8B31-D779-B41A-9373BFE59CD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55" y="9719287"/>
            <a:ext cx="3078383" cy="513749"/>
          </a:xfrm>
          <a:prstGeom prst="rect">
            <a:avLst/>
          </a:prstGeom>
        </p:spPr>
        <p:txBody>
          <a:bodyPr vert="horz" lIns="96503" tIns="48251" rIns="96503" bIns="48251" rtlCol="0" anchor="b"/>
          <a:lstStyle>
            <a:lvl1pPr algn="l">
              <a:defRPr sz="1300"/>
            </a:lvl1pPr>
          </a:lstStyle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Richard Lidh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8FD037-B4FD-D6C6-D82D-A85EEE5E50A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2538" y="9719287"/>
            <a:ext cx="3078383" cy="513749"/>
          </a:xfrm>
          <a:prstGeom prst="rect">
            <a:avLst/>
          </a:prstGeom>
        </p:spPr>
        <p:txBody>
          <a:bodyPr vert="horz" lIns="96503" tIns="48251" rIns="96503" bIns="48251" rtlCol="0" anchor="b"/>
          <a:lstStyle>
            <a:lvl1pPr algn="r">
              <a:defRPr sz="1300"/>
            </a:lvl1pPr>
          </a:lstStyle>
          <a:p>
            <a:fld id="{5022EBBA-A151-449F-BE77-42F435A1B04A}" type="slidenum"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035158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3428"/>
          </a:xfrm>
          <a:prstGeom prst="rect">
            <a:avLst/>
          </a:prstGeom>
        </p:spPr>
        <p:txBody>
          <a:bodyPr vert="horz" lIns="98336" tIns="49170" rIns="98336" bIns="49170" rtlCol="0"/>
          <a:lstStyle>
            <a:lvl1pPr algn="l">
              <a:defRPr sz="1300"/>
            </a:lvl1pPr>
          </a:lstStyle>
          <a:p>
            <a:r>
              <a:rPr lang="en-US"/>
              <a:t>A Study of the Proverbs (142)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144" y="0"/>
            <a:ext cx="3077739" cy="513428"/>
          </a:xfrm>
          <a:prstGeom prst="rect">
            <a:avLst/>
          </a:prstGeom>
        </p:spPr>
        <p:txBody>
          <a:bodyPr vert="horz" lIns="98336" tIns="49170" rIns="98336" bIns="49170" rtlCol="0"/>
          <a:lstStyle>
            <a:lvl1pPr algn="r">
              <a:defRPr sz="1300"/>
            </a:lvl1pPr>
          </a:lstStyle>
          <a:p>
            <a:r>
              <a:rPr lang="en-US"/>
              <a:t>7/5/2026 am class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3750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336" tIns="49170" rIns="98336" bIns="4917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924654"/>
            <a:ext cx="5681980" cy="4029253"/>
          </a:xfrm>
          <a:prstGeom prst="rect">
            <a:avLst/>
          </a:prstGeom>
        </p:spPr>
        <p:txBody>
          <a:bodyPr vert="horz" lIns="98336" tIns="49170" rIns="98336" bIns="4917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19599"/>
            <a:ext cx="3077739" cy="513427"/>
          </a:xfrm>
          <a:prstGeom prst="rect">
            <a:avLst/>
          </a:prstGeom>
        </p:spPr>
        <p:txBody>
          <a:bodyPr vert="horz" lIns="98336" tIns="49170" rIns="98336" bIns="49170" rtlCol="0" anchor="b"/>
          <a:lstStyle>
            <a:lvl1pPr algn="l">
              <a:defRPr sz="1300"/>
            </a:lvl1pPr>
          </a:lstStyle>
          <a:p>
            <a:r>
              <a:rPr lang="en-US"/>
              <a:t>Richard Lidh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144" y="9719599"/>
            <a:ext cx="3077739" cy="513427"/>
          </a:xfrm>
          <a:prstGeom prst="rect">
            <a:avLst/>
          </a:prstGeom>
        </p:spPr>
        <p:txBody>
          <a:bodyPr vert="horz" lIns="98336" tIns="49170" rIns="98336" bIns="49170" rtlCol="0" anchor="b"/>
          <a:lstStyle>
            <a:lvl1pPr algn="r">
              <a:defRPr sz="1300"/>
            </a:lvl1pPr>
          </a:lstStyle>
          <a:p>
            <a:fld id="{52397F75-1790-4757-AEA2-5EE674C2CB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62306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 useBgFill="1">
        <p:nvSpPr>
          <p:cNvPr id="5" name="Rounded Rectangle 4"/>
          <p:cNvSpPr/>
          <p:nvPr/>
        </p:nvSpPr>
        <p:spPr>
          <a:xfrm>
            <a:off x="65089" y="69852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63500" y="1449390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10" name="Rectangle 9"/>
          <p:cNvSpPr/>
          <p:nvPr/>
        </p:nvSpPr>
        <p:spPr>
          <a:xfrm>
            <a:off x="63500" y="2976565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2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FC9C30-F0C9-47ED-A7BD-FA1A1DA2F398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182CD3E-5D93-4FFF-9434-CF5AF12EE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8944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FC9C30-F0C9-47ED-A7BD-FA1A1DA2F398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82CD3E-5D93-4FFF-9434-CF5AF12EE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265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1168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2"/>
            <a:ext cx="5562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FC9C30-F0C9-47ED-A7BD-FA1A1DA2F398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82CD3E-5D93-4FFF-9434-CF5AF12EE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732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FC9C30-F0C9-47ED-A7BD-FA1A1DA2F398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82CD3E-5D93-4FFF-9434-CF5AF12EE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271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 useBgFill="1">
        <p:nvSpPr>
          <p:cNvPr id="5" name="Rounded Rectangle 4"/>
          <p:cNvSpPr/>
          <p:nvPr/>
        </p:nvSpPr>
        <p:spPr>
          <a:xfrm>
            <a:off x="65313" y="69757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 flipV="1">
            <a:off x="69851" y="2376490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69851" y="2341565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68264" y="2468565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2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FC9C30-F0C9-47ED-A7BD-FA1A1DA2F398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fld id="{A182CD3E-5D93-4FFF-9434-CF5AF12EE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4435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FC9C30-F0C9-47ED-A7BD-FA1A1DA2F398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82CD3E-5D93-4FFF-9434-CF5AF12EE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969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FC9C30-F0C9-47ED-A7BD-FA1A1DA2F398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82CD3E-5D93-4FFF-9434-CF5AF12EE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113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FC9C30-F0C9-47ED-A7BD-FA1A1DA2F398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82CD3E-5D93-4FFF-9434-CF5AF12EE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764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FC9C30-F0C9-47ED-A7BD-FA1A1DA2F398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82CD3E-5D93-4FFF-9434-CF5AF12EE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183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 useBgFill="1">
        <p:nvSpPr>
          <p:cNvPr id="6" name="Rounded Rectangle 5"/>
          <p:cNvSpPr/>
          <p:nvPr/>
        </p:nvSpPr>
        <p:spPr>
          <a:xfrm>
            <a:off x="63501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FC9C30-F0C9-47ED-A7BD-FA1A1DA2F398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82CD3E-5D93-4FFF-9434-CF5AF12EE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472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68264" y="4683127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68264" y="4649790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68264" y="4773615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9" y="66677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FC9C30-F0C9-47ED-A7BD-FA1A1DA2F398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fld id="{A182CD3E-5D93-4FFF-9434-CF5AF12EE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637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 useBgFill="1">
        <p:nvSpPr>
          <p:cNvPr id="8" name="Rounded Rectangle 7"/>
          <p:cNvSpPr/>
          <p:nvPr/>
        </p:nvSpPr>
        <p:spPr>
          <a:xfrm>
            <a:off x="63501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4FC9C30-F0C9-47ED-A7BD-FA1A1DA2F398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182CD3E-5D93-4FFF-9434-CF5AF12EE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999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1" fontAlgn="base" hangingPunct="1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1" fontAlgn="base" hangingPunct="1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1" fontAlgn="base" hangingPunct="1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D0061-BA9A-B962-378D-7492A2183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23B1E28B-0F32-A365-B73A-B4B0CADC66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0672" y="95534"/>
            <a:ext cx="5943600" cy="6639635"/>
          </a:xfrm>
          <a:prstGeom prst="rect">
            <a:avLst/>
          </a:prstGeom>
          <a:noFill/>
          <a:ln w="9525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charset="0"/>
              <a:ea typeface="+mn-ea"/>
              <a:cs typeface="+mn-c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1596A7F-BB7B-8748-73A5-EAB0336AC1B3}"/>
              </a:ext>
            </a:extLst>
          </p:cNvPr>
          <p:cNvSpPr txBox="1"/>
          <p:nvPr/>
        </p:nvSpPr>
        <p:spPr>
          <a:xfrm>
            <a:off x="1620672" y="538777"/>
            <a:ext cx="5943600" cy="3166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81480" marR="1683385" lvl="0" indent="0" algn="ctr" defTabSz="914400" rtl="0" eaLnBrk="0" fontAlgn="base" latinLnBrk="0" hangingPunct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hancery Uralic"/>
                <a:ea typeface="Chancery Uralic"/>
                <a:cs typeface="Chancery Uralic"/>
              </a:rPr>
              <a:t>WISDOM FROM GOD</a:t>
            </a:r>
          </a:p>
          <a:p>
            <a:pPr marL="589915" marR="590550" lvl="0" indent="0" algn="ctr" defTabSz="914400" rtl="0" eaLnBrk="0" fontAlgn="base" latinLnBrk="0" hangingPunct="0">
              <a:lnSpc>
                <a:spcPct val="100000"/>
              </a:lnSpc>
              <a:spcBef>
                <a:spcPts val="25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(A Study of Proverbs)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4AE6E69-3A7C-1025-34A8-6D9BAAC7D229}"/>
              </a:ext>
            </a:extLst>
          </p:cNvPr>
          <p:cNvSpPr txBox="1"/>
          <p:nvPr/>
        </p:nvSpPr>
        <p:spPr>
          <a:xfrm>
            <a:off x="1630908" y="3224283"/>
            <a:ext cx="5923128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58595" marR="1458595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1458595" marR="1458595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1458595" marR="1458595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13 Lessons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 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 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July 5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2026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Prepared by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Paul E. Cantrell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LESSON SEVEN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“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SPECIAL COMPARISONS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”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(#1)</a:t>
            </a:r>
          </a:p>
        </p:txBody>
      </p:sp>
    </p:spTree>
    <p:extLst>
      <p:ext uri="{BB962C8B-B14F-4D97-AF65-F5344CB8AC3E}">
        <p14:creationId xmlns:p14="http://schemas.microsoft.com/office/powerpoint/2010/main" val="3867071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9B983-0A60-ED8A-6BF5-5FE803BB8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EB9EA-BB83-7338-029D-5D2C29E19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168" y="146980"/>
            <a:ext cx="8767482" cy="630942"/>
          </a:xfrm>
        </p:spPr>
        <p:txBody>
          <a:bodyPr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WISDOM FROM GOD (A STUDY OF PROVERBS)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EF55A3-62F4-3606-FD2E-20AAC65B155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8680" y="832513"/>
            <a:ext cx="8526640" cy="5878532"/>
          </a:xfrm>
        </p:spPr>
        <p:txBody>
          <a:bodyPr>
            <a:spAutoFit/>
          </a:bodyPr>
          <a:lstStyle/>
          <a:p>
            <a:pPr marL="75565" marR="74930" indent="0" algn="ctr">
              <a:spcBef>
                <a:spcPts val="5"/>
              </a:spcBef>
              <a:spcAft>
                <a:spcPts val="0"/>
              </a:spcAft>
              <a:buNone/>
            </a:pPr>
            <a:r>
              <a:rPr lang="en-US" sz="2800" dirty="0">
                <a:effectLst/>
                <a:latin typeface="Perpetua" panose="02020502060401020303" pitchFamily="18" charset="0"/>
                <a:ea typeface="Times New Roman" panose="02020603050405020304" pitchFamily="18" charset="0"/>
              </a:rPr>
              <a:t>Lesson </a:t>
            </a: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Seven</a:t>
            </a:r>
            <a:r>
              <a:rPr lang="en-US" sz="2800" dirty="0">
                <a:effectLst/>
                <a:latin typeface="Perpetua" panose="02020502060401020303" pitchFamily="18" charset="0"/>
                <a:ea typeface="Times New Roman" panose="02020603050405020304" pitchFamily="18" charset="0"/>
              </a:rPr>
              <a:t>: “Special Comparisons” (#1)</a:t>
            </a:r>
          </a:p>
          <a:p>
            <a:pPr marL="75565" marR="74930" indent="0" algn="ctr">
              <a:spcBef>
                <a:spcPts val="5"/>
              </a:spcBef>
              <a:spcAft>
                <a:spcPts val="0"/>
              </a:spcAft>
              <a:buNone/>
            </a:pPr>
            <a:r>
              <a:rPr lang="en-US" sz="2800" dirty="0">
                <a:effectLst/>
                <a:latin typeface="Perpetua" panose="02020502060401020303" pitchFamily="18" charset="0"/>
                <a:ea typeface="Times New Roman" panose="02020603050405020304" pitchFamily="18" charset="0"/>
              </a:rPr>
              <a:t>(Proverbs 25-27)</a:t>
            </a:r>
          </a:p>
          <a:p>
            <a:pPr marL="75565" marR="74930" indent="0" algn="ctr">
              <a:spcBef>
                <a:spcPts val="5"/>
              </a:spcBef>
              <a:spcAft>
                <a:spcPts val="0"/>
              </a:spcAft>
              <a:buNone/>
            </a:pPr>
            <a:endParaRPr lang="en-US" sz="1200" dirty="0">
              <a:effectLst/>
              <a:latin typeface="Perpetua" panose="02020502060401020303" pitchFamily="18" charset="0"/>
              <a:ea typeface="Times New Roman" panose="02020603050405020304" pitchFamily="18" charset="0"/>
            </a:endParaRPr>
          </a:p>
          <a:p>
            <a:pPr marL="75565" marR="74930" indent="0" algn="ctr">
              <a:spcBef>
                <a:spcPts val="5"/>
              </a:spcBef>
              <a:spcAft>
                <a:spcPts val="0"/>
              </a:spcAft>
              <a:buNone/>
            </a:pPr>
            <a:r>
              <a:rPr lang="en-US" sz="2800" dirty="0">
                <a:effectLst/>
                <a:latin typeface="Perpetua" panose="02020502060401020303" pitchFamily="18" charset="0"/>
                <a:ea typeface="Times New Roman" panose="02020603050405020304" pitchFamily="18" charset="0"/>
              </a:rPr>
              <a:t>QUESTIONS FOR DISCUSSION</a:t>
            </a:r>
          </a:p>
          <a:p>
            <a:pPr marL="589915" marR="74930" indent="-51435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AutoNum type="arabicPeriod" startAt="9"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To what are fools compared? (26:7-9) </a:t>
            </a:r>
          </a:p>
          <a:p>
            <a:pPr marL="75565" marR="74930" indent="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None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	a)</a:t>
            </a:r>
          </a:p>
          <a:p>
            <a:pPr marL="75565" marR="74930" indent="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None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	b)</a:t>
            </a:r>
          </a:p>
          <a:p>
            <a:pPr marL="589915" marR="74930" indent="-51435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AutoNum type="arabicPeriod" startAt="10"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What is said about the conceited man? (26:12)</a:t>
            </a:r>
          </a:p>
          <a:p>
            <a:pPr marL="589915" marR="74930" indent="-51435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AutoNum type="arabicPeriod" startAt="10"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To what is a man compared that meddles in another’s strife? (26:17)</a:t>
            </a:r>
          </a:p>
          <a:p>
            <a:pPr marL="589915" marR="74930" indent="-51435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AutoNum type="arabicPeriod" startAt="10"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When does strife cease? (26:20-22) </a:t>
            </a:r>
          </a:p>
          <a:p>
            <a:pPr marL="75565" marR="74930" indent="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None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	a)</a:t>
            </a:r>
          </a:p>
          <a:p>
            <a:pPr marL="75565" marR="74930" indent="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None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	b)</a:t>
            </a:r>
          </a:p>
          <a:p>
            <a:pPr marL="75565" marR="74930" indent="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None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	c)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449A4E4-C242-7B82-7425-7E6624662E32}"/>
              </a:ext>
            </a:extLst>
          </p:cNvPr>
          <p:cNvCxnSpPr/>
          <p:nvPr/>
        </p:nvCxnSpPr>
        <p:spPr>
          <a:xfrm>
            <a:off x="388883" y="4055280"/>
            <a:ext cx="8446437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2220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EF4E3-FDCB-8D34-2B12-2EDD95183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EA464-8F52-FB31-2EC8-9736E09A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168" y="146980"/>
            <a:ext cx="8767482" cy="630942"/>
          </a:xfrm>
        </p:spPr>
        <p:txBody>
          <a:bodyPr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WISDOM FROM GOD (A STUDY OF PROVERBS)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A9406F-71E6-5EC3-68A5-959E3AB5E59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8680" y="832513"/>
            <a:ext cx="8526640" cy="5447645"/>
          </a:xfrm>
        </p:spPr>
        <p:txBody>
          <a:bodyPr>
            <a:spAutoFit/>
          </a:bodyPr>
          <a:lstStyle/>
          <a:p>
            <a:pPr marL="75565" marR="74930" indent="0" algn="ctr">
              <a:spcBef>
                <a:spcPts val="5"/>
              </a:spcBef>
              <a:spcAft>
                <a:spcPts val="0"/>
              </a:spcAft>
              <a:buNone/>
            </a:pPr>
            <a:r>
              <a:rPr lang="en-US" sz="2800" dirty="0">
                <a:effectLst/>
                <a:latin typeface="Perpetua" panose="02020502060401020303" pitchFamily="18" charset="0"/>
                <a:ea typeface="Times New Roman" panose="02020603050405020304" pitchFamily="18" charset="0"/>
              </a:rPr>
              <a:t>Lesson </a:t>
            </a: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Seven</a:t>
            </a:r>
            <a:r>
              <a:rPr lang="en-US" sz="2800" dirty="0">
                <a:effectLst/>
                <a:latin typeface="Perpetua" panose="02020502060401020303" pitchFamily="18" charset="0"/>
                <a:ea typeface="Times New Roman" panose="02020603050405020304" pitchFamily="18" charset="0"/>
              </a:rPr>
              <a:t>: “Special Comparisons” (#1)</a:t>
            </a:r>
          </a:p>
          <a:p>
            <a:pPr marL="75565" marR="74930" indent="0" algn="ctr">
              <a:spcBef>
                <a:spcPts val="5"/>
              </a:spcBef>
              <a:spcAft>
                <a:spcPts val="0"/>
              </a:spcAft>
              <a:buNone/>
            </a:pPr>
            <a:r>
              <a:rPr lang="en-US" sz="2800" dirty="0">
                <a:effectLst/>
                <a:latin typeface="Perpetua" panose="02020502060401020303" pitchFamily="18" charset="0"/>
                <a:ea typeface="Times New Roman" panose="02020603050405020304" pitchFamily="18" charset="0"/>
              </a:rPr>
              <a:t>(Proverbs 25-27)</a:t>
            </a:r>
          </a:p>
          <a:p>
            <a:pPr marL="75565" marR="74930" indent="0" algn="ctr">
              <a:spcBef>
                <a:spcPts val="5"/>
              </a:spcBef>
              <a:spcAft>
                <a:spcPts val="0"/>
              </a:spcAft>
              <a:buNone/>
            </a:pPr>
            <a:endParaRPr lang="en-US" sz="1200" dirty="0">
              <a:effectLst/>
              <a:latin typeface="Perpetua" panose="02020502060401020303" pitchFamily="18" charset="0"/>
              <a:ea typeface="Times New Roman" panose="02020603050405020304" pitchFamily="18" charset="0"/>
            </a:endParaRPr>
          </a:p>
          <a:p>
            <a:pPr marL="75565" marR="74930" indent="0" algn="ctr">
              <a:spcBef>
                <a:spcPts val="5"/>
              </a:spcBef>
              <a:spcAft>
                <a:spcPts val="0"/>
              </a:spcAft>
              <a:buNone/>
            </a:pPr>
            <a:r>
              <a:rPr lang="en-US" sz="2800" dirty="0">
                <a:effectLst/>
                <a:latin typeface="Perpetua" panose="02020502060401020303" pitchFamily="18" charset="0"/>
                <a:ea typeface="Times New Roman" panose="02020603050405020304" pitchFamily="18" charset="0"/>
              </a:rPr>
              <a:t>QUESTIONS FOR DISCUSSION</a:t>
            </a:r>
          </a:p>
          <a:p>
            <a:pPr marL="589915" marR="74930" indent="-51435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+mj-lt"/>
              <a:buAutoNum type="arabicPeriod" startAt="13"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How is the man who hates characterized? (26:23-26) </a:t>
            </a:r>
          </a:p>
          <a:p>
            <a:pPr marL="75565" marR="74930" indent="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None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	a)</a:t>
            </a:r>
          </a:p>
          <a:p>
            <a:pPr marL="75565" marR="74930" indent="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None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	b)</a:t>
            </a:r>
          </a:p>
          <a:p>
            <a:pPr marL="75565" marR="74930" indent="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None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	c)</a:t>
            </a:r>
          </a:p>
          <a:p>
            <a:pPr marL="75565" marR="74930" indent="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None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	d)</a:t>
            </a:r>
          </a:p>
          <a:p>
            <a:pPr marL="75565" marR="74930" indent="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None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	e)</a:t>
            </a:r>
          </a:p>
          <a:p>
            <a:pPr marL="75565" marR="74930" indent="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None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 	f)</a:t>
            </a:r>
          </a:p>
          <a:p>
            <a:pPr marL="75565" marR="74930" indent="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None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	g)</a:t>
            </a:r>
          </a:p>
          <a:p>
            <a:pPr marL="75565" marR="74930" indent="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None/>
            </a:pPr>
            <a:endParaRPr lang="en-US" sz="2800" dirty="0">
              <a:latin typeface="Perpetua" panose="02020502060401020303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667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F8ECE-6EC9-F4B1-68D1-FF7FF35C7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2CA4F-6D0D-4912-6618-07EEBCF1E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168" y="146980"/>
            <a:ext cx="8767482" cy="630942"/>
          </a:xfrm>
        </p:spPr>
        <p:txBody>
          <a:bodyPr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WISDOM FROM GOD (A STUDY OF PROVERBS)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9F89E8-5F3C-03A2-2492-E08FBDD0F01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8680" y="832513"/>
            <a:ext cx="8659970" cy="5878532"/>
          </a:xfrm>
        </p:spPr>
        <p:txBody>
          <a:bodyPr wrap="square">
            <a:spAutoFit/>
          </a:bodyPr>
          <a:lstStyle/>
          <a:p>
            <a:pPr marL="75565" marR="74930" indent="0" algn="ctr">
              <a:spcBef>
                <a:spcPts val="5"/>
              </a:spcBef>
              <a:spcAft>
                <a:spcPts val="0"/>
              </a:spcAft>
              <a:buNone/>
            </a:pPr>
            <a:r>
              <a:rPr lang="en-US" sz="2800" dirty="0">
                <a:effectLst/>
                <a:latin typeface="Perpetua" panose="02020502060401020303" pitchFamily="18" charset="0"/>
                <a:ea typeface="Times New Roman" panose="02020603050405020304" pitchFamily="18" charset="0"/>
              </a:rPr>
              <a:t>Lesson </a:t>
            </a: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Seven</a:t>
            </a:r>
            <a:r>
              <a:rPr lang="en-US" sz="2800" dirty="0">
                <a:effectLst/>
                <a:latin typeface="Perpetua" panose="02020502060401020303" pitchFamily="18" charset="0"/>
                <a:ea typeface="Times New Roman" panose="02020603050405020304" pitchFamily="18" charset="0"/>
              </a:rPr>
              <a:t>: “Special Comparisons” (#1)</a:t>
            </a:r>
          </a:p>
          <a:p>
            <a:pPr marL="75565" marR="74930" indent="0" algn="ctr">
              <a:spcBef>
                <a:spcPts val="5"/>
              </a:spcBef>
              <a:spcAft>
                <a:spcPts val="0"/>
              </a:spcAft>
              <a:buNone/>
            </a:pPr>
            <a:r>
              <a:rPr lang="en-US" sz="2800" dirty="0">
                <a:effectLst/>
                <a:latin typeface="Perpetua" panose="02020502060401020303" pitchFamily="18" charset="0"/>
                <a:ea typeface="Times New Roman" panose="02020603050405020304" pitchFamily="18" charset="0"/>
              </a:rPr>
              <a:t>(Proverbs 25-27)</a:t>
            </a:r>
          </a:p>
          <a:p>
            <a:pPr marL="75565" marR="74930" indent="0" algn="ctr">
              <a:spcBef>
                <a:spcPts val="5"/>
              </a:spcBef>
              <a:spcAft>
                <a:spcPts val="0"/>
              </a:spcAft>
              <a:buNone/>
            </a:pPr>
            <a:endParaRPr lang="en-US" sz="1200" dirty="0">
              <a:effectLst/>
              <a:latin typeface="Perpetua" panose="02020502060401020303" pitchFamily="18" charset="0"/>
              <a:ea typeface="Times New Roman" panose="02020603050405020304" pitchFamily="18" charset="0"/>
            </a:endParaRPr>
          </a:p>
          <a:p>
            <a:pPr marL="75565" marR="74930" indent="0" algn="ctr">
              <a:spcBef>
                <a:spcPts val="5"/>
              </a:spcBef>
              <a:spcAft>
                <a:spcPts val="0"/>
              </a:spcAft>
              <a:buNone/>
            </a:pPr>
            <a:r>
              <a:rPr lang="en-US" sz="2800" dirty="0">
                <a:effectLst/>
                <a:latin typeface="Perpetua" panose="02020502060401020303" pitchFamily="18" charset="0"/>
                <a:ea typeface="Times New Roman" panose="02020603050405020304" pitchFamily="18" charset="0"/>
              </a:rPr>
              <a:t>QUESTIONS FOR DISCUSSION</a:t>
            </a:r>
          </a:p>
          <a:p>
            <a:pPr marL="589915" marR="74930" indent="-51435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+mj-lt"/>
              <a:buAutoNum type="arabicPeriod" startAt="14"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 What are the results of lying and a flattering tongue? (26:28) 	a)</a:t>
            </a:r>
          </a:p>
          <a:p>
            <a:pPr marL="75565" marR="74930" indent="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None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	b)</a:t>
            </a:r>
          </a:p>
          <a:p>
            <a:pPr marL="589915" marR="74930" indent="-51435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+mj-lt"/>
              <a:buAutoNum type="arabicPeriod" startAt="15"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Why are we not to boast of tomorrow? (27:1)</a:t>
            </a:r>
          </a:p>
          <a:p>
            <a:pPr marL="589915" marR="74930" indent="-51435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+mj-lt"/>
              <a:buAutoNum type="arabicPeriod" startAt="15"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Should a man praise himself? (27:2)</a:t>
            </a:r>
          </a:p>
          <a:p>
            <a:pPr marL="589915" marR="74930" indent="-51435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AutoNum type="arabicPeriod" startAt="17"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What is heavier than a stone and sand? (27:3)</a:t>
            </a:r>
          </a:p>
          <a:p>
            <a:pPr marL="589915" marR="74930" indent="-51435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AutoNum type="arabicPeriod" startAt="17"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What is said to be a greater evil than cruelty and anger? (27:4)</a:t>
            </a:r>
          </a:p>
          <a:p>
            <a:pPr marL="589915" marR="74930" indent="-51435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AutoNum type="arabicPeriod" startAt="17"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What is better than secret love? (27:5)</a:t>
            </a:r>
          </a:p>
          <a:p>
            <a:pPr marL="75565" marR="74930" indent="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None/>
            </a:pPr>
            <a:endParaRPr lang="en-US" sz="2800" dirty="0">
              <a:latin typeface="Perpetua" panose="02020502060401020303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336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66A30-86B7-8567-5AB6-996727A63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22554-0532-9178-39F9-4232265D3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168" y="146980"/>
            <a:ext cx="8767482" cy="630942"/>
          </a:xfrm>
        </p:spPr>
        <p:txBody>
          <a:bodyPr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WISDOM FROM GOD (A STUDY OF PROVERBS)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C5FF62-2190-95A2-C0DF-DBE3208CA28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8680" y="832513"/>
            <a:ext cx="8526640" cy="5878532"/>
          </a:xfrm>
        </p:spPr>
        <p:txBody>
          <a:bodyPr>
            <a:spAutoFit/>
          </a:bodyPr>
          <a:lstStyle/>
          <a:p>
            <a:pPr marL="75565" marR="74930" indent="0" algn="ctr">
              <a:spcBef>
                <a:spcPts val="5"/>
              </a:spcBef>
              <a:spcAft>
                <a:spcPts val="0"/>
              </a:spcAft>
              <a:buNone/>
            </a:pPr>
            <a:r>
              <a:rPr lang="en-US" sz="2800" dirty="0">
                <a:effectLst/>
                <a:latin typeface="Perpetua" panose="02020502060401020303" pitchFamily="18" charset="0"/>
                <a:ea typeface="Times New Roman" panose="02020603050405020304" pitchFamily="18" charset="0"/>
              </a:rPr>
              <a:t>Lesson </a:t>
            </a: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Seven</a:t>
            </a:r>
            <a:r>
              <a:rPr lang="en-US" sz="2800" dirty="0">
                <a:effectLst/>
                <a:latin typeface="Perpetua" panose="02020502060401020303" pitchFamily="18" charset="0"/>
                <a:ea typeface="Times New Roman" panose="02020603050405020304" pitchFamily="18" charset="0"/>
              </a:rPr>
              <a:t>: “Special Comparisons” (#1)</a:t>
            </a:r>
          </a:p>
          <a:p>
            <a:pPr marL="75565" marR="74930" indent="0" algn="ctr">
              <a:spcBef>
                <a:spcPts val="5"/>
              </a:spcBef>
              <a:spcAft>
                <a:spcPts val="0"/>
              </a:spcAft>
              <a:buNone/>
            </a:pPr>
            <a:r>
              <a:rPr lang="en-US" sz="2800" dirty="0">
                <a:effectLst/>
                <a:latin typeface="Perpetua" panose="02020502060401020303" pitchFamily="18" charset="0"/>
                <a:ea typeface="Times New Roman" panose="02020603050405020304" pitchFamily="18" charset="0"/>
              </a:rPr>
              <a:t>(Proverbs 25-27)</a:t>
            </a:r>
          </a:p>
          <a:p>
            <a:pPr marL="75565" marR="74930" indent="0" algn="ctr">
              <a:spcBef>
                <a:spcPts val="5"/>
              </a:spcBef>
              <a:spcAft>
                <a:spcPts val="0"/>
              </a:spcAft>
              <a:buNone/>
            </a:pPr>
            <a:endParaRPr lang="en-US" sz="1200" dirty="0">
              <a:effectLst/>
              <a:latin typeface="Perpetua" panose="02020502060401020303" pitchFamily="18" charset="0"/>
              <a:ea typeface="Times New Roman" panose="02020603050405020304" pitchFamily="18" charset="0"/>
            </a:endParaRPr>
          </a:p>
          <a:p>
            <a:pPr marL="75565" marR="74930" indent="0" algn="ctr">
              <a:spcBef>
                <a:spcPts val="5"/>
              </a:spcBef>
              <a:spcAft>
                <a:spcPts val="0"/>
              </a:spcAft>
              <a:buNone/>
            </a:pPr>
            <a:r>
              <a:rPr lang="en-US" sz="2800" dirty="0">
                <a:effectLst/>
                <a:latin typeface="Perpetua" panose="02020502060401020303" pitchFamily="18" charset="0"/>
                <a:ea typeface="Times New Roman" panose="02020603050405020304" pitchFamily="18" charset="0"/>
              </a:rPr>
              <a:t>QUESTIONS FOR DISCUSSION</a:t>
            </a:r>
          </a:p>
          <a:p>
            <a:pPr marL="589915" marR="74930" indent="-51435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AutoNum type="arabicPeriod" startAt="20"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What rejoices the heart? (27:9) </a:t>
            </a:r>
          </a:p>
          <a:p>
            <a:pPr marL="75565" marR="74930" indent="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None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	</a:t>
            </a:r>
            <a:r>
              <a:rPr lang="en-US" sz="2600" dirty="0">
                <a:latin typeface="Perpetua" panose="02020502060401020303" pitchFamily="18" charset="0"/>
                <a:ea typeface="Times New Roman" panose="02020603050405020304" pitchFamily="18" charset="0"/>
              </a:rPr>
              <a:t>a)</a:t>
            </a:r>
          </a:p>
          <a:p>
            <a:pPr marL="75565" marR="74930" indent="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None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	b)</a:t>
            </a:r>
          </a:p>
          <a:p>
            <a:pPr marL="589915" marR="74930" indent="-51435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AutoNum type="arabicPeriod" startAt="21"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Who is better than a brother far off? (27:10)</a:t>
            </a:r>
          </a:p>
          <a:p>
            <a:pPr marL="589915" marR="74930" indent="-51435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AutoNum type="arabicPeriod" startAt="21"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What is a value of a friend? (27:17)</a:t>
            </a:r>
          </a:p>
          <a:p>
            <a:pPr marL="589915" marR="74930" indent="-51435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AutoNum type="arabicPeriod" startAt="21"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What is never satisfied? (27:20) </a:t>
            </a:r>
          </a:p>
          <a:p>
            <a:pPr marL="75565" marR="74930" indent="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None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	a)</a:t>
            </a:r>
          </a:p>
          <a:p>
            <a:pPr marL="75565" marR="74930" indent="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None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	b)</a:t>
            </a:r>
          </a:p>
          <a:p>
            <a:pPr marL="75565" marR="74930" indent="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None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	c)</a:t>
            </a:r>
          </a:p>
          <a:p>
            <a:pPr marL="589915" marR="74930" indent="-514350">
              <a:spcBef>
                <a:spcPts val="5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+mj-lt"/>
              <a:buAutoNum type="arabicPeriod" startAt="24"/>
            </a:pPr>
            <a:r>
              <a:rPr lang="en-US" sz="2800" dirty="0">
                <a:latin typeface="Perpetua" panose="02020502060401020303" pitchFamily="18" charset="0"/>
                <a:ea typeface="Times New Roman" panose="02020603050405020304" pitchFamily="18" charset="0"/>
              </a:rPr>
              <a:t>Why should a man be diligent with his possessions? (27:24)</a:t>
            </a:r>
          </a:p>
        </p:txBody>
      </p:sp>
    </p:spTree>
    <p:extLst>
      <p:ext uri="{BB962C8B-B14F-4D97-AF65-F5344CB8AC3E}">
        <p14:creationId xmlns:p14="http://schemas.microsoft.com/office/powerpoint/2010/main" val="26391612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10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0" id="{E0FC6C04-592A-499C-AE63-280780F21E25}" vid="{8CEEE961-FC67-475F-A135-5958AF2CF48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Theme10</Template>
  <TotalTime>8235</TotalTime>
  <Words>376</Words>
  <Application>Microsoft Office PowerPoint</Application>
  <PresentationFormat>On-screen Show (4:3)</PresentationFormat>
  <Paragraphs>66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Arial</vt:lpstr>
      <vt:lpstr>Calibri</vt:lpstr>
      <vt:lpstr>Chancery Uralic</vt:lpstr>
      <vt:lpstr>Franklin Gothic Book</vt:lpstr>
      <vt:lpstr>Perpetua</vt:lpstr>
      <vt:lpstr>Tahoma</vt:lpstr>
      <vt:lpstr>Times New Roman</vt:lpstr>
      <vt:lpstr>Wingdings 2</vt:lpstr>
      <vt:lpstr>Theme10</vt:lpstr>
      <vt:lpstr>PowerPoint Presentation</vt:lpstr>
      <vt:lpstr>WISDOM FROM GOD (A STUDY OF PROVERBS)</vt:lpstr>
      <vt:lpstr>WISDOM FROM GOD (A STUDY OF PROVERBS)</vt:lpstr>
      <vt:lpstr>WISDOM FROM GOD (A STUDY OF PROVERBS)</vt:lpstr>
      <vt:lpstr>WISDOM FROM GOD (A STUDY OF PROVERBS)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Study Of The Proverbs (4-19-26)</dc:title>
  <dc:creator>Randy Childs</dc:creator>
  <cp:lastModifiedBy>Richard Lidh</cp:lastModifiedBy>
  <cp:revision>347</cp:revision>
  <cp:lastPrinted>2026-07-05T15:14:33Z</cp:lastPrinted>
  <dcterms:created xsi:type="dcterms:W3CDTF">2023-05-07T12:43:35Z</dcterms:created>
  <dcterms:modified xsi:type="dcterms:W3CDTF">2026-07-05T15:31:01Z</dcterms:modified>
</cp:coreProperties>
</file>